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0" r:id="rId4"/>
    <p:sldId id="261" r:id="rId5"/>
    <p:sldId id="270" r:id="rId6"/>
    <p:sldId id="262" r:id="rId7"/>
    <p:sldId id="263" r:id="rId8"/>
    <p:sldId id="264" r:id="rId9"/>
    <p:sldId id="265" r:id="rId10"/>
    <p:sldId id="266" r:id="rId11"/>
    <p:sldId id="272" r:id="rId12"/>
    <p:sldId id="271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095" autoAdjust="0"/>
  </p:normalViewPr>
  <p:slideViewPr>
    <p:cSldViewPr snapToGrid="0" snapToObjects="1">
      <p:cViewPr varScale="1">
        <p:scale>
          <a:sx n="47" d="100"/>
          <a:sy n="47" d="100"/>
        </p:scale>
        <p:origin x="504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DD7EA-806A-0147-9B5A-AD2C467704E9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FF7E9-33F0-DF4F-B263-613473C08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3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DD7EA-806A-0147-9B5A-AD2C467704E9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FF7E9-33F0-DF4F-B263-613473C08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6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DD7EA-806A-0147-9B5A-AD2C467704E9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FF7E9-33F0-DF4F-B263-613473C08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7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DD7EA-806A-0147-9B5A-AD2C467704E9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FF7E9-33F0-DF4F-B263-613473C08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59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DD7EA-806A-0147-9B5A-AD2C467704E9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FF7E9-33F0-DF4F-B263-613473C08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4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DD7EA-806A-0147-9B5A-AD2C467704E9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FF7E9-33F0-DF4F-B263-613473C08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63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DD7EA-806A-0147-9B5A-AD2C467704E9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FF7E9-33F0-DF4F-B263-613473C08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55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DD7EA-806A-0147-9B5A-AD2C467704E9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FF7E9-33F0-DF4F-B263-613473C08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62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DD7EA-806A-0147-9B5A-AD2C467704E9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FF7E9-33F0-DF4F-B263-613473C08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05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DD7EA-806A-0147-9B5A-AD2C467704E9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FF7E9-33F0-DF4F-B263-613473C08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93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DD7EA-806A-0147-9B5A-AD2C467704E9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FF7E9-33F0-DF4F-B263-613473C08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520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DD7EA-806A-0147-9B5A-AD2C467704E9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FF7E9-33F0-DF4F-B263-613473C08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Moist </a:t>
            </a:r>
            <a:r>
              <a:rPr lang="en-US" dirty="0" err="1" smtClean="0"/>
              <a:t>Baroclinic</a:t>
            </a:r>
            <a:r>
              <a:rPr lang="en-US" dirty="0" smtClean="0"/>
              <a:t> Waves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Control run</a:t>
            </a:r>
            <a:r>
              <a:rPr lang="en-US" sz="2800" dirty="0" smtClean="0"/>
              <a:t> (Kessler large-scale precipitation only)</a:t>
            </a:r>
          </a:p>
          <a:p>
            <a:r>
              <a:rPr lang="en-US" sz="2800" dirty="0" smtClean="0"/>
              <a:t>Sensitivity tests</a:t>
            </a:r>
          </a:p>
          <a:p>
            <a:pPr lvl="1"/>
            <a:r>
              <a:rPr lang="en-US" sz="2400" dirty="0" smtClean="0"/>
              <a:t>Simple physics: boundary layer &amp; surface fluxes</a:t>
            </a:r>
          </a:p>
          <a:p>
            <a:pPr lvl="1"/>
            <a:r>
              <a:rPr lang="en-US" sz="2400" dirty="0"/>
              <a:t>H</a:t>
            </a:r>
            <a:r>
              <a:rPr lang="en-US" sz="2400" dirty="0" smtClean="0"/>
              <a:t>orizontal diffusion</a:t>
            </a: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580282"/>
              </p:ext>
            </p:extLst>
          </p:nvPr>
        </p:nvGraphicFramePr>
        <p:xfrm>
          <a:off x="965200" y="4285352"/>
          <a:ext cx="72390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1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19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1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Kessler LS Pr.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 &amp; surf. flux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HD</a:t>
                      </a:r>
                      <a:r>
                        <a:rPr lang="en-US" baseline="0" dirty="0" smtClean="0"/>
                        <a:t> order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Test161_noSP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2</a:t>
                      </a:r>
                      <a:endParaRPr lang="en-US" dirty="0" smtClean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Test161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2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Test161_noSP_hd6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6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Test161_ops02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6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99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0" y="1019096"/>
            <a:ext cx="5029200" cy="251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7929"/>
          <a:stretch/>
        </p:blipFill>
        <p:spPr>
          <a:xfrm>
            <a:off x="2" y="1003301"/>
            <a:ext cx="4127498" cy="2514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0400" y="637064"/>
            <a:ext cx="2643798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Control run (HD order = 2)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25400"/>
            <a:ext cx="761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Sensitivity on horizontal diffusion: </a:t>
            </a:r>
            <a:r>
              <a:rPr lang="en-US" b="1" dirty="0" err="1" smtClean="0">
                <a:solidFill>
                  <a:srgbClr val="0000FF"/>
                </a:solidFill>
              </a:rPr>
              <a:t>vorticity</a:t>
            </a:r>
            <a:r>
              <a:rPr lang="en-US" b="1" dirty="0" smtClean="0">
                <a:solidFill>
                  <a:srgbClr val="0000FF"/>
                </a:solidFill>
              </a:rPr>
              <a:t> and spectra at day 9 </a:t>
            </a:r>
            <a:r>
              <a:rPr lang="en-US" b="1" dirty="0" smtClean="0">
                <a:solidFill>
                  <a:srgbClr val="FF0000"/>
                </a:solidFill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</a:rPr>
              <a:t>precip</a:t>
            </a:r>
            <a:r>
              <a:rPr lang="en-US" b="1" dirty="0" smtClean="0">
                <a:solidFill>
                  <a:srgbClr val="FF0000"/>
                </a:solidFill>
              </a:rPr>
              <a:t>. only]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2115" y="481926"/>
            <a:ext cx="2613785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Sensitivity run (HD order = 6;  but 2 for tracer)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657600"/>
            <a:ext cx="32004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693772" y="3657600"/>
            <a:ext cx="3328416" cy="32004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11944" y="5732264"/>
            <a:ext cx="677099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18736" y="4486119"/>
            <a:ext cx="676039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17864" y="4769907"/>
            <a:ext cx="676039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35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est161_ops02_spectrum_itime09_lev0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26" y="3656521"/>
            <a:ext cx="3200400" cy="3200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31" y="3656521"/>
            <a:ext cx="3200400" cy="3200400"/>
          </a:xfrm>
          <a:prstGeom prst="rect">
            <a:avLst/>
          </a:prstGeom>
        </p:spPr>
      </p:pic>
      <p:pic>
        <p:nvPicPr>
          <p:cNvPr id="9" name="Picture 8" descr="Test161_lonlat_VOR_itime09_ilev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511"/>
            <a:ext cx="5029200" cy="2514600"/>
          </a:xfrm>
          <a:prstGeom prst="rect">
            <a:avLst/>
          </a:prstGeom>
        </p:spPr>
      </p:pic>
      <p:pic>
        <p:nvPicPr>
          <p:cNvPr id="11" name="Picture 10" descr="Test161_ops02_lonlat_VOR_itime09_ilev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160" y="1003851"/>
            <a:ext cx="5029200" cy="2514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0400" y="637064"/>
            <a:ext cx="2643798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Control run (HD order = 2)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25400"/>
            <a:ext cx="854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Sensitivity on horizontal diffusion: </a:t>
            </a:r>
            <a:r>
              <a:rPr lang="en-US" b="1" dirty="0" err="1" smtClean="0">
                <a:solidFill>
                  <a:srgbClr val="0000FF"/>
                </a:solidFill>
              </a:rPr>
              <a:t>vorticity</a:t>
            </a:r>
            <a:r>
              <a:rPr lang="en-US" b="1" dirty="0" smtClean="0">
                <a:solidFill>
                  <a:srgbClr val="0000FF"/>
                </a:solidFill>
              </a:rPr>
              <a:t> and spectra at day 9  </a:t>
            </a:r>
            <a:r>
              <a:rPr lang="en-US" b="1" dirty="0" smtClean="0">
                <a:solidFill>
                  <a:srgbClr val="FF0000"/>
                </a:solidFill>
              </a:rPr>
              <a:t>[with PBL, surf. fluxes]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2115" y="481926"/>
            <a:ext cx="2613785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Sensitivity run (HD order = 6;  but 2 for tracer)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011944" y="5732264"/>
            <a:ext cx="677099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18736" y="4486119"/>
            <a:ext cx="676039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17864" y="4769907"/>
            <a:ext cx="676039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38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508000"/>
            <a:ext cx="7594600" cy="5829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74700" y="6110496"/>
            <a:ext cx="77536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P.H. </a:t>
            </a:r>
            <a:r>
              <a:rPr lang="en-US" dirty="0" err="1"/>
              <a:t>Lauritzen</a:t>
            </a:r>
            <a:r>
              <a:rPr lang="en-US" dirty="0"/>
              <a:t> et al. (eds.), Numerical Techniques for Global Atmospheric </a:t>
            </a:r>
            <a:r>
              <a:rPr lang="en-US" dirty="0" smtClean="0"/>
              <a:t>Models </a:t>
            </a:r>
          </a:p>
          <a:p>
            <a:r>
              <a:rPr lang="en-US" dirty="0" smtClean="0"/>
              <a:t>Chapter 13.   C</a:t>
            </a:r>
            <a:r>
              <a:rPr lang="en-US" dirty="0"/>
              <a:t>. </a:t>
            </a:r>
            <a:r>
              <a:rPr lang="en-US" dirty="0" err="1"/>
              <a:t>Jablonowski</a:t>
            </a:r>
            <a:r>
              <a:rPr lang="en-US" dirty="0"/>
              <a:t> and D.L. Williamson</a:t>
            </a:r>
          </a:p>
        </p:txBody>
      </p:sp>
    </p:spTree>
    <p:extLst>
      <p:ext uri="{BB962C8B-B14F-4D97-AF65-F5344CB8AC3E}">
        <p14:creationId xmlns:p14="http://schemas.microsoft.com/office/powerpoint/2010/main" val="1825148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8000" y="431800"/>
            <a:ext cx="5997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Control run</a:t>
            </a:r>
            <a:r>
              <a:rPr lang="en-US" dirty="0" smtClean="0"/>
              <a:t>: Kessler large-scale precipitation only, HD order=2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08000" y="5817535"/>
            <a:ext cx="228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Black contours: -1e-12</a:t>
            </a:r>
            <a:endParaRPr lang="en-US" dirty="0"/>
          </a:p>
        </p:txBody>
      </p:sp>
      <p:pic>
        <p:nvPicPr>
          <p:cNvPr id="3" name="Picture 2" descr="Test161_noSP_anim_4va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6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st161_noSP_anim_vordiv_2lev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445"/>
            <a:ext cx="4572000" cy="4572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8000" y="431800"/>
            <a:ext cx="5997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Control run</a:t>
            </a:r>
            <a:r>
              <a:rPr lang="en-US" dirty="0" smtClean="0"/>
              <a:t>: Kessler large-scale precipitation only, HD order=2</a:t>
            </a:r>
            <a:endParaRPr lang="en-US" dirty="0"/>
          </a:p>
        </p:txBody>
      </p:sp>
      <p:pic>
        <p:nvPicPr>
          <p:cNvPr id="4" name="Picture 3" descr="Test161_noSP_anim_spec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1397000"/>
            <a:ext cx="4572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0" y="5969000"/>
            <a:ext cx="457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5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earthsystemcog.org/site_media/projects/dcmip-2016/Test161-preciponly_lines_QCLY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" y="4203701"/>
            <a:ext cx="9139500" cy="24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304800"/>
            <a:ext cx="5997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Control run</a:t>
            </a:r>
            <a:r>
              <a:rPr lang="en-US" dirty="0" smtClean="0"/>
              <a:t>: Kessler large-scale precipitation only, HD order=2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243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967264"/>
            <a:ext cx="2665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Model output error norms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7500" y="3860800"/>
            <a:ext cx="5122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Our calculation </a:t>
            </a:r>
            <a:r>
              <a:rPr lang="en-US" dirty="0">
                <a:solidFill>
                  <a:srgbClr val="FF0000"/>
                </a:solidFill>
              </a:rPr>
              <a:t>(based on interpolated </a:t>
            </a:r>
            <a:r>
              <a:rPr lang="en-US" dirty="0" err="1">
                <a:solidFill>
                  <a:srgbClr val="FF0000"/>
                </a:solidFill>
              </a:rPr>
              <a:t>lat-lon</a:t>
            </a:r>
            <a:r>
              <a:rPr lang="en-US" dirty="0">
                <a:solidFill>
                  <a:srgbClr val="FF0000"/>
                </a:solidFill>
              </a:rPr>
              <a:t> grid)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8280400" y="1765301"/>
            <a:ext cx="673100" cy="213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505700" y="1776890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2.7e-6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8534400" y="4634642"/>
            <a:ext cx="419100" cy="135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89850" y="4450834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2.6e-6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991100" y="4724401"/>
            <a:ext cx="800100" cy="5196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98600" y="4483100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4.0e-6 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54600" y="2094389"/>
            <a:ext cx="736600" cy="25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30700" y="1826657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2.8e-5 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184400" y="1813957"/>
            <a:ext cx="736600" cy="25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47800" y="1609725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4.3e-6 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235200" y="4688960"/>
            <a:ext cx="685800" cy="481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267200" y="4552434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2.1e-5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35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2865438"/>
            <a:ext cx="8229600" cy="1143000"/>
          </a:xfrm>
        </p:spPr>
        <p:txBody>
          <a:bodyPr/>
          <a:lstStyle/>
          <a:p>
            <a:r>
              <a:rPr lang="en-US" dirty="0" smtClean="0"/>
              <a:t>Sensitivity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8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304800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Sensitivity on simple physics:                                                         </a:t>
            </a:r>
            <a:r>
              <a:rPr lang="en-US" b="1" dirty="0" smtClean="0">
                <a:solidFill>
                  <a:srgbClr val="0000FF"/>
                </a:solidFill>
              </a:rPr>
              <a:t>QCL &amp; QCL2 at day 9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8889"/>
          <a:stretch/>
        </p:blipFill>
        <p:spPr>
          <a:xfrm>
            <a:off x="0" y="1308100"/>
            <a:ext cx="91440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0" y="4292600"/>
            <a:ext cx="9144000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0810" y="992664"/>
            <a:ext cx="255711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Kessler precipitation only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0510" y="3926364"/>
            <a:ext cx="5434751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Kessler precipitation, Boundary layer, and surface fluxes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35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1111" b="1"/>
          <a:stretch/>
        </p:blipFill>
        <p:spPr>
          <a:xfrm>
            <a:off x="0" y="1554560"/>
            <a:ext cx="9144000" cy="2235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49444"/>
          <a:stretch/>
        </p:blipFill>
        <p:spPr>
          <a:xfrm>
            <a:off x="0" y="4546600"/>
            <a:ext cx="9144000" cy="231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50810" y="992664"/>
            <a:ext cx="255711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Kessler precipitation only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20510" y="3926364"/>
            <a:ext cx="5434751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Kessler precipitation, Boundary layer, and surface fluxes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304800"/>
            <a:ext cx="793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Sensitivity on simple physics:                                                             </a:t>
            </a:r>
            <a:r>
              <a:rPr lang="en-US" b="1" dirty="0" err="1" smtClean="0">
                <a:solidFill>
                  <a:srgbClr val="0000FF"/>
                </a:solidFill>
              </a:rPr>
              <a:t>QCLy</a:t>
            </a:r>
            <a:r>
              <a:rPr lang="en-US" b="1" dirty="0" smtClean="0">
                <a:solidFill>
                  <a:srgbClr val="0000FF"/>
                </a:solidFill>
              </a:rPr>
              <a:t> &amp; Ps at day 9</a:t>
            </a:r>
            <a:endParaRPr lang="en-US" b="1" dirty="0">
              <a:solidFill>
                <a:srgbClr val="0000FF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159500" y="2311400"/>
            <a:ext cx="12700" cy="2819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35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8611"/>
            <a:ext cx="9144000" cy="2438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50810" y="992664"/>
            <a:ext cx="255711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Kessler precipitation only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0510" y="3926364"/>
            <a:ext cx="5434751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Kessler precipitation, Boundary layer, and surface fluxes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304800"/>
            <a:ext cx="784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Sensitivity on simple physics:                                                             </a:t>
            </a:r>
            <a:r>
              <a:rPr lang="en-US" b="1" dirty="0" err="1" smtClean="0">
                <a:solidFill>
                  <a:srgbClr val="0000FF"/>
                </a:solidFill>
              </a:rPr>
              <a:t>QCLy</a:t>
            </a:r>
            <a:r>
              <a:rPr lang="en-US" b="1" dirty="0" smtClean="0">
                <a:solidFill>
                  <a:srgbClr val="0000FF"/>
                </a:solidFill>
              </a:rPr>
              <a:t> error norms</a:t>
            </a:r>
            <a:endParaRPr lang="en-US" b="1" dirty="0">
              <a:solidFill>
                <a:srgbClr val="0000FF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8437210" y="4603750"/>
            <a:ext cx="431800" cy="171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567260" y="4603234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2.9e-6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805010" y="4775200"/>
            <a:ext cx="842129" cy="88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76010" y="4635500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4.9e-6 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112610" y="4616966"/>
            <a:ext cx="736600" cy="2243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068410" y="4730234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3.5e-5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280400" y="1765301"/>
            <a:ext cx="673100" cy="213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505700" y="1776890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2.7e-6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054600" y="2094389"/>
            <a:ext cx="736600" cy="25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330700" y="1826657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2.8e-5 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184400" y="1813957"/>
            <a:ext cx="736600" cy="25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447800" y="1609725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4.3e-6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35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8889"/>
          <a:stretch/>
        </p:blipFill>
        <p:spPr>
          <a:xfrm>
            <a:off x="0" y="1282700"/>
            <a:ext cx="9144000" cy="2336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50810" y="916464"/>
            <a:ext cx="2643798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Control run (HD order = 2)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304800"/>
            <a:ext cx="828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Sensitivity on horizontal diffusion:                                                       </a:t>
            </a:r>
            <a:r>
              <a:rPr lang="en-US" b="1" dirty="0" smtClean="0">
                <a:solidFill>
                  <a:srgbClr val="0000FF"/>
                </a:solidFill>
              </a:rPr>
              <a:t>QCL &amp; QCL2 at day 9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76110" y="3685064"/>
            <a:ext cx="449181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Sensitivity run (HD order = 6;  but 2 for tracer)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0" y="4117896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5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312</Words>
  <Application>Microsoft Office PowerPoint</Application>
  <PresentationFormat>画面に合わせる (4:3)</PresentationFormat>
  <Paragraphs>62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6" baseType="lpstr">
      <vt:lpstr>Zapf Dingbats</vt:lpstr>
      <vt:lpstr>Arial</vt:lpstr>
      <vt:lpstr>Calibri</vt:lpstr>
      <vt:lpstr>Office Theme</vt:lpstr>
      <vt:lpstr>Moist Baroclinic Waves Test</vt:lpstr>
      <vt:lpstr>PowerPoint プレゼンテーション</vt:lpstr>
      <vt:lpstr>PowerPoint プレゼンテーション</vt:lpstr>
      <vt:lpstr>PowerPoint プレゼンテーション</vt:lpstr>
      <vt:lpstr>Sensitivity tests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Stony Brook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Haiyang Yu</dc:creator>
  <cp:lastModifiedBy>武村一史</cp:lastModifiedBy>
  <cp:revision>97</cp:revision>
  <dcterms:created xsi:type="dcterms:W3CDTF">2016-06-14T20:29:44Z</dcterms:created>
  <dcterms:modified xsi:type="dcterms:W3CDTF">2016-06-16T21:26:23Z</dcterms:modified>
</cp:coreProperties>
</file>